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5" r:id="rId13"/>
    <p:sldId id="279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0" r:id="rId27"/>
    <p:sldId id="293" r:id="rId28"/>
    <p:sldId id="292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oît Ruffray" initials="BR" lastIdx="3" clrIdx="0">
    <p:extLst>
      <p:ext uri="{19B8F6BF-5375-455C-9EA6-DF929625EA0E}">
        <p15:presenceInfo xmlns:p15="http://schemas.microsoft.com/office/powerpoint/2012/main" userId="2fb2042c8781bc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D2DA-B209-4C9A-BFE1-D7395D08F236}" type="datetimeFigureOut">
              <a:rPr lang="fr-CH" smtClean="0"/>
              <a:t>02.09.2019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F93F3-9014-4075-B8D2-0B92F465A35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317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F93F3-9014-4075-B8D2-0B92F465A353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0268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43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49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40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60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32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7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54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77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98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8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8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541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189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75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24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274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307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61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53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522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09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5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25538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F93F3-9014-4075-B8D2-0B92F465A353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72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8398E-0AE8-4A60-BDB8-CE0BED7AD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8E84D3-2C7E-42B9-BF72-A6784E8E6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AD9729-CED9-44D5-82FB-CF4D7E68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BB84-834B-46EA-B815-82491E1A8394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3422E7-B6D0-40F6-AD62-64B7C23E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02BF6-1B23-4B13-AD86-2D2A1AF0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962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47C65-06C4-4CDE-B05A-9237667A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D7632E-C22A-4A3D-97CD-4240BA10A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38AF1B-88B6-44F7-BE57-88703C46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E4728-F88E-48FB-8C2D-32B15C17284F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E69649-E09D-4D29-B9B4-679FB119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06FC56-7D4C-4872-B866-78197B28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196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09F7A4-60E7-4B8A-8397-8AA37F314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A05B28-5425-4A3A-9F7C-9D4F736CB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F9E78A-A070-4F35-B3EE-997E7075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FA90-91F6-400C-9FCA-9E83216B099A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3D2CD6-4FA0-490F-A569-45FCA124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F8E52D-E532-4263-ABE3-66650506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179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C4216-27B9-4A18-8AC3-7517CB38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AC255C-705C-45EC-9523-F3AB4981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1D3A62-BCC7-4D28-BF5D-29EA13B4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BD132-644F-4E13-9024-415872A14E78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C25F8F-876E-4567-9D48-10245222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D76D98-4005-4FF1-B990-B9147BCE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560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7F609-714C-44C1-B8C7-A2200764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F1E2EA-033F-433B-AA58-BFD622896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FA7FB8-31F1-4F71-BD32-BD24D9E98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30D39-B400-487D-BDEF-166000A778DB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F686A-D08F-4AA5-9B54-4CA216EC5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C8798A-1FAD-43F8-A86E-67D5C2A0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197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1ECAC-EEF2-4EA6-900D-4A40A40F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EB32BB-775C-4646-AFAA-A33764770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9FC595-7046-4803-A0DB-932908D7C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FCD346-FDC4-4A59-956C-03616CB1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C7FC-B1FE-4B4F-8363-50A796C7ED2D}" type="datetime1">
              <a:rPr lang="fr-CH" smtClean="0"/>
              <a:t>02.09.2019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4A4504-6D81-4779-A892-68450E00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6CCF01-CA34-433C-870B-7EC78E76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80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02B62-E888-4019-848E-9D2ACAA8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2297CA-CA0E-43B3-A205-567A7AE93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9CE7FB-5B3C-461D-AAF7-5F6E38071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B848E2-6402-444A-B35B-184EE0212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EAA9D15-8F31-4476-AA80-6412F8CE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84DE96-CF84-492B-8A5E-0A5CEB11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584E-83E0-4C49-8336-94FBEEF9BFAA}" type="datetime1">
              <a:rPr lang="fr-CH" smtClean="0"/>
              <a:t>02.09.2019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3277B1-0055-4798-AEA8-851473D9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A0B76E-AC10-4854-B6D6-575393C5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146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307BC-59F6-4CA4-B00C-744C9AB5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D6C72B-A58C-475B-9778-6579F5B6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DAC1-5003-43E7-9A6E-5E7D5983A0DF}" type="datetime1">
              <a:rPr lang="fr-CH" smtClean="0"/>
              <a:t>02.09.2019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5580D8-D6ED-4BC5-BE99-0036C7DC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170F76-D0F5-4917-87A8-3A3CDB67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591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041503-D413-40C8-90B4-8AA933D9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2335-F964-4401-AA19-2BE02823A565}" type="datetime1">
              <a:rPr lang="fr-CH" smtClean="0"/>
              <a:t>02.09.2019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123DD5-8315-401D-97C1-0FCAB27F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AC7309-E38C-4847-9EC5-79D794B3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111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9B096-101A-4E68-94A4-1C7DC8A6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7F1BC-B4A8-4FA5-87EE-F495F5F4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BC87D2-6A8D-415D-81D0-096B1FAC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C7457F-5A7F-40EE-A544-D1171EC9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9975-2829-45F1-81C3-0739AA071274}" type="datetime1">
              <a:rPr lang="fr-CH" smtClean="0"/>
              <a:t>02.09.2019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B3D107-1C5A-45F0-ACAF-D73B6E34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996F1F-E3D7-4C25-A7B0-3FD1C32C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488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CE83-F058-432C-85F5-931F52B9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C11AEEC-42FA-4AC3-B860-95D421F8A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F85BD0-09A3-49EE-B7E2-508E8F5A0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866403-B062-4B2D-9A70-40545B8F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A95D-B81E-41A2-B617-444BF6675B60}" type="datetime1">
              <a:rPr lang="fr-CH" smtClean="0"/>
              <a:t>02.09.2019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588B8-96F3-4E5B-A936-CA3EB65B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176748-4711-4C47-B5D5-06C22973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447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277F9C6-1D15-4584-9771-A0DC6E76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DC6A69-6DA7-4044-894F-18AC797EF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AE6C0D-953E-41EC-A852-632B82430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C7925-B622-45B2-A804-D29F6DF2165A}" type="datetime1">
              <a:rPr lang="fr-CH" smtClean="0"/>
              <a:t>02.09.2019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287072-2CCA-4447-B441-201B9B675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GloveSign                           Benoît Ruffray, I3-a, HEIA-FR – 06.02.2019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5F64B6-294F-4BD9-83F8-85461D04E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3833-B6B0-4905-B8AF-EE4E2E75273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238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2796"/>
            <a:ext cx="10668000" cy="1427890"/>
          </a:xfrm>
        </p:spPr>
        <p:txBody>
          <a:bodyPr>
            <a:normAutofit/>
          </a:bodyPr>
          <a:lstStyle/>
          <a:p>
            <a:pPr algn="l"/>
            <a:r>
              <a:rPr lang="fr-CH" sz="88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ML4NR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A0EE2E-8610-436E-9374-7993DCE78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" y="1428328"/>
            <a:ext cx="12191998" cy="4001344"/>
          </a:xfrm>
        </p:spPr>
        <p:txBody>
          <a:bodyPr>
            <a:normAutofit lnSpcReduction="10000"/>
          </a:bodyPr>
          <a:lstStyle/>
          <a:p>
            <a:pPr algn="l"/>
            <a:r>
              <a:rPr lang="fr-CH" sz="3600" dirty="0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Machine </a:t>
            </a:r>
            <a:r>
              <a:rPr lang="fr-CH" sz="3600" dirty="0" err="1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learning</a:t>
            </a:r>
            <a:r>
              <a:rPr lang="fr-CH" sz="3600" dirty="0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for noise </a:t>
            </a:r>
            <a:r>
              <a:rPr lang="fr-CH" sz="3600" dirty="0" err="1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reduction</a:t>
            </a:r>
            <a:r>
              <a:rPr lang="fr-CH" sz="3600" dirty="0">
                <a:solidFill>
                  <a:schemeClr val="bg1">
                    <a:lumMod val="7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in images of old audio records</a:t>
            </a:r>
          </a:p>
          <a:p>
            <a:r>
              <a:rPr lang="fr-CH" sz="4400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Bachelor</a:t>
            </a:r>
            <a:r>
              <a:rPr lang="fr-CH" sz="4400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fr-CH" sz="4400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thesis</a:t>
            </a:r>
            <a:r>
              <a:rPr lang="fr-CH" sz="4400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– oral </a:t>
            </a:r>
            <a:r>
              <a:rPr lang="fr-CH" sz="4400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defense</a:t>
            </a:r>
            <a:endParaRPr lang="fr-CH" sz="4400" dirty="0">
              <a:solidFill>
                <a:schemeClr val="bg1">
                  <a:lumMod val="9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algn="l"/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Student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: Ruffray Benoît</a:t>
            </a:r>
          </a:p>
          <a:p>
            <a:pPr algn="l"/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Supervisors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: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Bapst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Frédéric,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Hennebert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Jean</a:t>
            </a:r>
          </a:p>
          <a:p>
            <a:pPr algn="l"/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Experts :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Mosanya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Emeka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,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Grisanti</a:t>
            </a:r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Vito</a:t>
            </a:r>
          </a:p>
          <a:p>
            <a:pPr algn="l"/>
            <a:r>
              <a:rPr lang="fr-CH" dirty="0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Principal : Haber Carl for Lawrence Berkeley National </a:t>
            </a:r>
            <a:r>
              <a:rPr lang="fr-CH" dirty="0" err="1">
                <a:solidFill>
                  <a:schemeClr val="bg1">
                    <a:lumMod val="9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Laboratory</a:t>
            </a:r>
            <a:endParaRPr lang="fr-CH" dirty="0">
              <a:solidFill>
                <a:schemeClr val="bg1">
                  <a:lumMod val="95000"/>
                </a:schemeClr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algn="r"/>
            <a:r>
              <a:rPr lang="fr-CH" sz="3200" dirty="0"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7ED2E6-FDE9-4ADE-A500-36A7D3F0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5B51E1-2E4B-46E4-8167-9E76759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z="2400" smtClean="0"/>
              <a:t>1</a:t>
            </a:fld>
            <a:endParaRPr lang="fr-CH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248998-4A0C-4F71-99F4-0BFEDE0D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329"/>
            <a:ext cx="5988883" cy="12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first version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69" y="1732634"/>
            <a:ext cx="11026631" cy="435744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Convolutional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neural network (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same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as prototype 0)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Input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entire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groove image</a:t>
            </a: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Problems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Trillions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weights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AEE5C9B-1BC3-4C0A-865C-9738A919A65A}"/>
              </a:ext>
            </a:extLst>
          </p:cNvPr>
          <p:cNvSpPr txBox="1">
            <a:spLocks/>
          </p:cNvSpPr>
          <p:nvPr/>
        </p:nvSpPr>
        <p:spPr>
          <a:xfrm>
            <a:off x="5980915" y="2307554"/>
            <a:ext cx="5823752" cy="887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Target :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entire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wave</a:t>
            </a:r>
            <a:endParaRPr kumimoji="0" lang="fr-CH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9C0E25-4644-451B-A1D5-2EAF102FF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24" y="3429001"/>
            <a:ext cx="5398934" cy="2889940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7F19A731-9E3B-499E-B1DF-215618FE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1292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second version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633492"/>
            <a:ext cx="11471254" cy="1633492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Long Short-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Term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Memory network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Input : block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Problem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no convergence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AEE5C9B-1BC3-4C0A-865C-9738A919A65A}"/>
              </a:ext>
            </a:extLst>
          </p:cNvPr>
          <p:cNvSpPr txBox="1">
            <a:spLocks/>
          </p:cNvSpPr>
          <p:nvPr/>
        </p:nvSpPr>
        <p:spPr>
          <a:xfrm>
            <a:off x="6462944" y="2168836"/>
            <a:ext cx="5335480" cy="887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Target : amplitude of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(~=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lateral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velocity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</a:t>
            </a:r>
            <a:r>
              <a:rPr kumimoji="0" lang="fr-CH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stylus</a:t>
            </a:r>
            <a:r>
              <a:rPr kumimoji="0" lang="fr-CH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7F19C2-2AAD-43D6-8770-31AB8AD6B8E1}"/>
              </a:ext>
            </a:extLst>
          </p:cNvPr>
          <p:cNvSpPr txBox="1"/>
          <p:nvPr/>
        </p:nvSpPr>
        <p:spPr>
          <a:xfrm>
            <a:off x="8339461" y="3299502"/>
            <a:ext cx="840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0.8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0.6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-0.3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-0.9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-1.0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-0.4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0.4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DD97B9-E5D6-41F4-888C-CB9E13E1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" y="3360551"/>
            <a:ext cx="7900386" cy="2740224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2DBCAF9F-ED8E-4839-A06F-5A7523ED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714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third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version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69" y="1732634"/>
            <a:ext cx="12003913" cy="4623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- CNN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again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Input : block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Data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preprocessing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Normalization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pixel values (0 to 1),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generation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pure sine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wave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as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target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Promising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results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!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AEE5C9B-1BC3-4C0A-865C-9738A919A65A}"/>
              </a:ext>
            </a:extLst>
          </p:cNvPr>
          <p:cNvSpPr txBox="1">
            <a:spLocks/>
          </p:cNvSpPr>
          <p:nvPr/>
        </p:nvSpPr>
        <p:spPr>
          <a:xfrm>
            <a:off x="4785064" y="2292377"/>
            <a:ext cx="5823752" cy="142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Target : amplitude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(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lateral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velocity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stylus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)</a:t>
            </a:r>
          </a:p>
        </p:txBody>
      </p:sp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2C51622E-E1E6-4FC3-AF85-66A064EC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547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third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version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ECFD656-F3B3-4830-AA44-8A77939E5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0" y="2414727"/>
            <a:ext cx="6767185" cy="28260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50A410-E7C6-449C-B018-2079A7EDF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08" y="1744652"/>
            <a:ext cx="3814829" cy="21300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B5D2A2-7E4E-4DDA-9B2F-3918F8ABB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07" y="4090477"/>
            <a:ext cx="3814829" cy="2129347"/>
          </a:xfrm>
          <a:prstGeom prst="rect">
            <a:avLst/>
          </a:prstGeom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DD07D1E2-3910-4B7F-9399-66C93E6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211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Fine tuning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Finding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best values for all hyper-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parameters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Number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in a block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Number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predictions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in a block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Size of convolution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filters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Max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pooling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or not,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what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size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Dropout or not,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what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rate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Optimizer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and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its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learning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and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decay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rate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Activation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functions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F8742D-1D98-41BD-8F4D-40B7FB77B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76" y="3061706"/>
            <a:ext cx="4499724" cy="1560715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16F30C40-292F-47B6-BB6F-18FAC8E7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392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Final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Results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Best values =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small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values !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Only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5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each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time,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with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1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prediction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Convolutions of 3x3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Max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pooling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2x2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Dropout of 0.25 for first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layers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0.5 for last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Close to default values for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RMSprop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optimizer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ReLu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for first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layers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tanh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for last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453D1912-2104-49E6-B8E3-4F030D30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163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– Final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Results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 descr="Une image contenant ciel, eau, extérieur&#10;&#10;Description générée automatiquement">
            <a:extLst>
              <a:ext uri="{FF2B5EF4-FFF2-40B4-BE49-F238E27FC236}">
                <a16:creationId xmlns:a16="http://schemas.microsoft.com/office/drawing/2014/main" id="{67F98D22-94EC-488F-9411-194BAA1D3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42" y="1900489"/>
            <a:ext cx="4892899" cy="18950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307F5C-C442-4EDE-92B9-EE76A82E3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68" y="1827490"/>
            <a:ext cx="4041847" cy="2041046"/>
          </a:xfrm>
          <a:prstGeom prst="rect">
            <a:avLst/>
          </a:prstGeom>
        </p:spPr>
      </p:pic>
      <p:pic>
        <p:nvPicPr>
          <p:cNvPr id="13" name="Image 12" descr="Une image contenant lumière, extérieur, trafic, ciel&#10;&#10;Description générée automatiquement">
            <a:extLst>
              <a:ext uri="{FF2B5EF4-FFF2-40B4-BE49-F238E27FC236}">
                <a16:creationId xmlns:a16="http://schemas.microsoft.com/office/drawing/2014/main" id="{7B0DE002-A04E-42B2-9FCF-D8E1AE019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8" y="1732634"/>
            <a:ext cx="1593222" cy="22336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EC6A673-3B9C-4C18-9D6A-A036E4B7F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7" y="4093707"/>
            <a:ext cx="1593221" cy="25761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B15AB39-4946-46BE-BDC3-0DA22C489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42" y="4408531"/>
            <a:ext cx="4892899" cy="1800000"/>
          </a:xfrm>
          <a:prstGeom prst="rect">
            <a:avLst/>
          </a:prstGeom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05CC6679-BE29-429F-9E90-77CED922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339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2 – Noisy images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errain, extérieur, eau, debout&#10;&#10;Description générée automatiquement">
            <a:extLst>
              <a:ext uri="{FF2B5EF4-FFF2-40B4-BE49-F238E27FC236}">
                <a16:creationId xmlns:a16="http://schemas.microsoft.com/office/drawing/2014/main" id="{7A3A658E-B570-4A28-886F-A37E9D603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93" y="2393880"/>
            <a:ext cx="4174536" cy="2731487"/>
          </a:xfrm>
          <a:prstGeom prst="rect">
            <a:avLst/>
          </a:prstGeom>
        </p:spPr>
      </p:pic>
      <p:pic>
        <p:nvPicPr>
          <p:cNvPr id="9" name="Image 8" descr="Une image contenant clôture, extérieur, debout&#10;&#10;Description générée automatiquement">
            <a:extLst>
              <a:ext uri="{FF2B5EF4-FFF2-40B4-BE49-F238E27FC236}">
                <a16:creationId xmlns:a16="http://schemas.microsoft.com/office/drawing/2014/main" id="{4F18B48F-2A94-4CF2-8491-18E4CC492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0" y="1550071"/>
            <a:ext cx="2040436" cy="49888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70F612-A11D-40BB-A0DE-BF1C24C51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263" y="1765846"/>
            <a:ext cx="3142537" cy="429991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CA0F729-7A64-4EC8-981D-437700B2742A}"/>
              </a:ext>
            </a:extLst>
          </p:cNvPr>
          <p:cNvCxnSpPr/>
          <p:nvPr/>
        </p:nvCxnSpPr>
        <p:spPr>
          <a:xfrm>
            <a:off x="6844683" y="3915801"/>
            <a:ext cx="11452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D0E7B636-8EA3-4DFB-9029-E8B20D4C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7980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2 – Fine tuning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again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Properties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are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different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Maybe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seeing more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can help correct defaults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The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optimizer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bad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results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are fast but not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improving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over time.</a:t>
            </a: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General architecture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stays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the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same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142446A5-6AE5-4273-91A9-8C5D9579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1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2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Results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Best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results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with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15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rows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pixels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RMSProp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and Adam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optimizers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have good but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different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results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slightly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improving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over time</a:t>
            </a: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F20191DD-F1FD-4F75-BB87-4EE72C78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998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Audio records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3833-B6B0-4905-B8AF-EE4E2E752737}" type="slidenum">
              <a:rPr lang="fr-CH" sz="2400" smtClean="0"/>
              <a:t>2</a:t>
            </a:fld>
            <a:endParaRPr lang="fr-CH" sz="2400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260" y="1685592"/>
            <a:ext cx="4866314" cy="4459412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Thomas Edison, 1877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Impractical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cylinders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Brittle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material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deterioration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Here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78 RPM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Shellac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discs</a:t>
            </a:r>
          </a:p>
          <a:p>
            <a:pPr>
              <a:buFontTx/>
              <a:buChar char="-"/>
            </a:pP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Preservation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valuable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data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3FA64D5-0629-4264-94BC-B9C7E93A9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95" y="1685592"/>
            <a:ext cx="2301818" cy="1726365"/>
          </a:xfrm>
          <a:prstGeom prst="rect">
            <a:avLst/>
          </a:prstGeom>
        </p:spPr>
      </p:pic>
      <p:pic>
        <p:nvPicPr>
          <p:cNvPr id="9" name="Picture 4" descr="PC080032">
            <a:extLst>
              <a:ext uri="{FF2B5EF4-FFF2-40B4-BE49-F238E27FC236}">
                <a16:creationId xmlns:a16="http://schemas.microsoft.com/office/drawing/2014/main" id="{A5687EAF-166E-4550-9303-B8BAC731D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375" r="4717" b="1"/>
          <a:stretch/>
        </p:blipFill>
        <p:spPr bwMode="auto">
          <a:xfrm>
            <a:off x="515298" y="1732634"/>
            <a:ext cx="2519450" cy="206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6A88DDD-38EC-40C1-89AA-1E89C8FDF6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295" y="4041310"/>
            <a:ext cx="2071600" cy="1998201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03370370-FA07-47B9-AFF0-59587C0A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8398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2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Results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extérieur, texte&#10;&#10;Description générée automatiquement">
            <a:extLst>
              <a:ext uri="{FF2B5EF4-FFF2-40B4-BE49-F238E27FC236}">
                <a16:creationId xmlns:a16="http://schemas.microsoft.com/office/drawing/2014/main" id="{9AC51587-B2AB-4499-9986-CFF47D27B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0" y="1519625"/>
            <a:ext cx="2085714" cy="47619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E47D11-F935-4B6E-8D59-6C3367053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54" y="1732634"/>
            <a:ext cx="9257547" cy="4055859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49A822E6-1071-438D-9903-4ACEF23B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64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2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Results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EEAD05D2-F810-4D8A-A206-4EDA6852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2077375"/>
            <a:ext cx="5815586" cy="32770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B5497B-28F5-4911-9FCB-2BFC7C18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08" y="2077375"/>
            <a:ext cx="5841270" cy="3277036"/>
          </a:xfrm>
          <a:prstGeom prst="rect">
            <a:avLst/>
          </a:prstGeom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CCE51763-E85A-4D9A-ACD7-1BA19E1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97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3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skipped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(for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now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)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3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approaches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</a:t>
            </a:r>
          </a:p>
          <a:p>
            <a:pPr lvl="1">
              <a:buFontTx/>
              <a:buChar char="-"/>
            </a:pP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Train model on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artificial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images, test on disc images</a:t>
            </a:r>
          </a:p>
          <a:p>
            <a:pPr lvl="1">
              <a:buFontTx/>
              <a:buChar char="-"/>
            </a:pP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Continue training on disc images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before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testing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(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transfer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learning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)</a:t>
            </a:r>
          </a:p>
          <a:p>
            <a:pPr lvl="1">
              <a:buFontTx/>
              <a:buChar char="-"/>
            </a:pP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Train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only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on disc images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F77689F-9609-40F2-A48E-20B66F80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854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4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Approach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More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artificial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noise for more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robustness</a:t>
            </a:r>
            <a:endParaRPr lang="fr-CH" sz="28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160A43-4977-45CD-9ACF-2C726C917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10" y="2350878"/>
            <a:ext cx="2874133" cy="3429001"/>
          </a:xfrm>
          <a:prstGeom prst="rect">
            <a:avLst/>
          </a:prstGeom>
        </p:spPr>
      </p:pic>
      <p:pic>
        <p:nvPicPr>
          <p:cNvPr id="7" name="Image 6" descr="Une image contenant extérieur, texte&#10;&#10;Description générée automatiquement">
            <a:extLst>
              <a:ext uri="{FF2B5EF4-FFF2-40B4-BE49-F238E27FC236}">
                <a16:creationId xmlns:a16="http://schemas.microsoft.com/office/drawing/2014/main" id="{BC55643B-4AFB-42F5-8254-2B00C2A1D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43" y="2350878"/>
            <a:ext cx="1501902" cy="3429001"/>
          </a:xfrm>
          <a:prstGeom prst="rect">
            <a:avLst/>
          </a:prstGeom>
        </p:spPr>
      </p:pic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FD491E31-9F7C-47D3-AF3C-736D5BAC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2635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4 –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Approach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Disc image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preprocessing</a:t>
            </a:r>
            <a:endParaRPr lang="fr-CH" sz="28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6" name="Image 5" descr="Une image contenant extérieur, eau&#10;&#10;Description générée automatiquement">
            <a:extLst>
              <a:ext uri="{FF2B5EF4-FFF2-40B4-BE49-F238E27FC236}">
                <a16:creationId xmlns:a16="http://schemas.microsoft.com/office/drawing/2014/main" id="{0E8DEB0E-2BE5-4EA1-B150-B80D52269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9" y="2408409"/>
            <a:ext cx="7738192" cy="290182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C038BA-EC30-4C2D-9B13-4D2941C69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647829"/>
            <a:ext cx="3066667" cy="161905"/>
          </a:xfrm>
          <a:prstGeom prst="rect">
            <a:avLst/>
          </a:prstGeom>
        </p:spPr>
      </p:pic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BD10313-0058-451E-B16C-31118F7A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8776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Regrets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More questions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Document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sooner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(last prototype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especially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)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More communication/updates</a:t>
            </a: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BD10313-0058-451E-B16C-31118F7A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479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Conclusion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Not good for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now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Lots of open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doors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 lvl="1">
              <a:buFontTx/>
              <a:buChar char="-"/>
            </a:pPr>
            <a:r>
              <a:rPr lang="fr-CH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Fine-tuning</a:t>
            </a:r>
          </a:p>
          <a:p>
            <a:pPr lvl="1">
              <a:buFontTx/>
              <a:buChar char="-"/>
            </a:pPr>
            <a:r>
              <a:rPr lang="fr-CH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Denoising</a:t>
            </a:r>
            <a:r>
              <a:rPr lang="fr-CH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images</a:t>
            </a:r>
          </a:p>
          <a:p>
            <a:pPr lvl="1">
              <a:buFontTx/>
              <a:buChar char="-"/>
            </a:pPr>
            <a:r>
              <a:rPr lang="fr-CH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Denoising</a:t>
            </a:r>
            <a:r>
              <a:rPr lang="fr-CH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endParaRPr lang="fr-CH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 lvl="1">
              <a:buFontTx/>
              <a:buChar char="-"/>
            </a:pPr>
            <a:endParaRPr lang="fr-CH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BD10313-0058-451E-B16C-31118F7A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335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Sources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732634"/>
            <a:ext cx="10601242" cy="46237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fr-CH" sz="28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BD10313-0058-451E-B16C-31118F7A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819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46" y="2644833"/>
            <a:ext cx="11732308" cy="1355128"/>
          </a:xfrm>
        </p:spPr>
        <p:txBody>
          <a:bodyPr>
            <a:normAutofit/>
          </a:bodyPr>
          <a:lstStyle/>
          <a:p>
            <a:pPr algn="ctr"/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Thank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you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ce réservé du pied de page 3">
            <a:extLst>
              <a:ext uri="{FF2B5EF4-FFF2-40B4-BE49-F238E27FC236}">
                <a16:creationId xmlns:a16="http://schemas.microsoft.com/office/drawing/2014/main" id="{1BD10313-0058-451E-B16C-31118F7A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865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IRENE and Weaver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260" y="1551808"/>
            <a:ext cx="4866314" cy="39048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Imaging machine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Processing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software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Able to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simulate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play-back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Preservation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 of records as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pictures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6" name="Picture 6" descr="DSCN1009">
            <a:extLst>
              <a:ext uri="{FF2B5EF4-FFF2-40B4-BE49-F238E27FC236}">
                <a16:creationId xmlns:a16="http://schemas.microsoft.com/office/drawing/2014/main" id="{EAC7836C-28B0-42F2-97A1-194DBAAC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16989"/>
          <a:stretch>
            <a:fillRect/>
          </a:stretch>
        </p:blipFill>
        <p:spPr bwMode="auto">
          <a:xfrm>
            <a:off x="1715609" y="1732634"/>
            <a:ext cx="3529213" cy="39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F63D7832-AAED-49A5-BFA6-F03DA18FC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087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Taking</a:t>
            </a:r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pictures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space réservé du contenu 3" descr="Une image contenant terrain, extérieur, eau, debout&#10;&#10;Description générée automatiquement">
            <a:extLst>
              <a:ext uri="{FF2B5EF4-FFF2-40B4-BE49-F238E27FC236}">
                <a16:creationId xmlns:a16="http://schemas.microsoft.com/office/drawing/2014/main" id="{34BA8421-B78A-471B-9B6A-E01ADF734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80" y="1842306"/>
            <a:ext cx="5418281" cy="354529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91540EC-1BD0-4C2B-B3B5-3EBCE8B5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" y="1827039"/>
            <a:ext cx="2895238" cy="23714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499615-6C40-4D0C-A007-C35BCF707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209" y="42221"/>
            <a:ext cx="2555621" cy="6239309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21C84238-E334-4C31-A3AD-39B86339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2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Audio reconstruction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260" y="2369556"/>
            <a:ext cx="4866314" cy="308711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Edge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detection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middle of groove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Perpendicular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velocity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not position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Affected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by noise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C960DE-B67C-418A-91A0-BFA29719F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75" y="2164538"/>
            <a:ext cx="4205964" cy="3292134"/>
          </a:xfrm>
          <a:prstGeom prst="rect">
            <a:avLst/>
          </a:prstGeom>
        </p:spPr>
      </p:pic>
      <p:pic>
        <p:nvPicPr>
          <p:cNvPr id="7" name="Vaya-520-13-FD1-20K10-FLAT0-00-1-D5-2-4-44100-linear">
            <a:hlinkClick r:id="" action="ppaction://media"/>
            <a:extLst>
              <a:ext uri="{FF2B5EF4-FFF2-40B4-BE49-F238E27FC236}">
                <a16:creationId xmlns:a16="http://schemas.microsoft.com/office/drawing/2014/main" id="{7C64B835-FEC2-4834-B906-04D982713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3622" y="5226692"/>
            <a:ext cx="609600" cy="609600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08E04E9C-9E80-448F-B0F1-195948CC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878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Machine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learning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F1E736A4-D948-4822-B2F4-A39932F33C83}"/>
              </a:ext>
            </a:extLst>
          </p:cNvPr>
          <p:cNvSpPr txBox="1">
            <a:spLocks/>
          </p:cNvSpPr>
          <p:nvPr/>
        </p:nvSpPr>
        <p:spPr>
          <a:xfrm>
            <a:off x="636104" y="1732634"/>
            <a:ext cx="10220739" cy="308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Classification : FNN, CNN, RNN,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ResNet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…</a:t>
            </a:r>
          </a:p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Regression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logistic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linear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, LSTM, CNN … </a:t>
            </a:r>
          </a:p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Reinforcement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Decision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making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Generation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GAN, …</a:t>
            </a:r>
          </a:p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Denoising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Auto-encoder, …</a:t>
            </a:r>
          </a:p>
        </p:txBody>
      </p:sp>
      <p:pic>
        <p:nvPicPr>
          <p:cNvPr id="4" name="Image 3" descr="Une image contenant bâtiment, extérieur, personne, route&#10;&#10;Description générée automatiquement">
            <a:extLst>
              <a:ext uri="{FF2B5EF4-FFF2-40B4-BE49-F238E27FC236}">
                <a16:creationId xmlns:a16="http://schemas.microsoft.com/office/drawing/2014/main" id="{98DC12AF-8952-455E-B807-1CD45574B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18" y="3261895"/>
            <a:ext cx="5258539" cy="2957929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31B295C-7A92-4F61-B958-8C3DDC252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36" y="270854"/>
            <a:ext cx="2907834" cy="24476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3613B4-1EC5-4953-866F-A6C4C3ABC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57" y="4495913"/>
            <a:ext cx="3953429" cy="1860437"/>
          </a:xfrm>
          <a:prstGeom prst="rect">
            <a:avLst/>
          </a:prstGeom>
        </p:spPr>
      </p:pic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25BBBB71-192B-4FD7-B62A-E1A4F40B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331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Objectives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550504"/>
            <a:ext cx="11172404" cy="39061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Improve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the audio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generated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from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images.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Divided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in prototypes for validation :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0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Keras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familiarization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1 : clean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from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clean sine grooves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2 : clean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from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noisy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sine grooves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3 :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noisy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from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disc images</a:t>
            </a: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Prototype 4 : clean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sound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from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disc images</a:t>
            </a: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C62D4581-B6BB-4936-80B7-12AF2655E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918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582" y="850669"/>
            <a:ext cx="4866314" cy="30871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Keras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: 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Makes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implementation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machine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learning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modes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simpler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>
              <a:buFontTx/>
              <a:buChar char="-"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Lots of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tools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for data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processing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  <a:p>
            <a:pPr marL="0" indent="0">
              <a:buNone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CIFAR-10 : </a:t>
            </a:r>
          </a:p>
          <a:p>
            <a:pPr marL="0" indent="0">
              <a:buNone/>
            </a:pP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- 60’000 images in 10 classes</a:t>
            </a:r>
          </a:p>
        </p:txBody>
      </p:sp>
      <p:pic>
        <p:nvPicPr>
          <p:cNvPr id="4" name="Image 3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3950E77A-23E9-40B8-ABCB-A6E1F07FB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" y="4856893"/>
            <a:ext cx="5231571" cy="1435873"/>
          </a:xfrm>
          <a:prstGeom prst="rect">
            <a:avLst/>
          </a:prstGeom>
        </p:spPr>
      </p:pic>
      <p:pic>
        <p:nvPicPr>
          <p:cNvPr id="7" name="Image 6" descr="Une image contenant mur, intérieur, horloge&#10;&#10;Description générée automatiquement">
            <a:extLst>
              <a:ext uri="{FF2B5EF4-FFF2-40B4-BE49-F238E27FC236}">
                <a16:creationId xmlns:a16="http://schemas.microsoft.com/office/drawing/2014/main" id="{63E3B79B-9F1B-416E-B9B1-A2EFAD933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91" y="4926672"/>
            <a:ext cx="4408405" cy="891728"/>
          </a:xfrm>
          <a:prstGeom prst="rect">
            <a:avLst/>
          </a:prstGeom>
        </p:spPr>
      </p:pic>
      <p:pic>
        <p:nvPicPr>
          <p:cNvPr id="11" name="Image 10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7F0C4F6F-092A-41FF-B506-1C5A27503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08" y="1686157"/>
            <a:ext cx="3873100" cy="2942227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79C2EF56-7B25-4E91-903B-FFA1682E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051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1A0E-817E-491A-B960-32AA07AE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70" y="377506"/>
            <a:ext cx="11732308" cy="1355128"/>
          </a:xfrm>
        </p:spPr>
        <p:txBody>
          <a:bodyPr>
            <a:normAutofit/>
          </a:bodyPr>
          <a:lstStyle/>
          <a:p>
            <a:pPr algn="l"/>
            <a:r>
              <a:rPr lang="fr-CH" sz="6600" dirty="0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Prototype 1 - </a:t>
            </a:r>
            <a:r>
              <a:rPr lang="fr-CH" sz="6600" dirty="0" err="1">
                <a:solidFill>
                  <a:schemeClr val="bg1">
                    <a:lumMod val="85000"/>
                  </a:schemeClr>
                </a:solidFill>
                <a:latin typeface="Maiandra GD" panose="020E0502030308020204" pitchFamily="34" charset="0"/>
                <a:cs typeface="Leelawadee" panose="020B0502040204020203" pitchFamily="34" charset="-34"/>
              </a:rPr>
              <a:t>dataset</a:t>
            </a:r>
            <a:endParaRPr lang="fr-CH" sz="6600" dirty="0">
              <a:solidFill>
                <a:schemeClr val="bg1">
                  <a:lumMod val="85000"/>
                </a:schemeClr>
              </a:solidFill>
              <a:latin typeface="Maiandra GD" panose="020E0502030308020204" pitchFamily="34" charset="0"/>
              <a:cs typeface="Leelawadee" panose="020B0502040204020203" pitchFamily="34" charset="-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924BA0-F14F-477F-A6AE-4F461D9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33833-B6B0-4905-B8AF-EE4E2E752737}" type="slidenum">
              <a:rPr kumimoji="0" lang="fr-CH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CH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2A9990F-C810-4128-BE88-C6AC9374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0" y="1826909"/>
            <a:ext cx="4866314" cy="452944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Generation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pure sine groove images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with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Weaver (80’000 x 220)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Randomized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values for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robustness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of training</a:t>
            </a:r>
          </a:p>
          <a:p>
            <a:pPr>
              <a:buFontTx/>
              <a:buChar char="-"/>
            </a:pP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Weaver’s</a:t>
            </a:r>
            <a:r>
              <a:rPr lang="fr-CH" sz="3200" dirty="0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 audio reconstruction as </a:t>
            </a:r>
            <a:r>
              <a:rPr lang="fr-CH" sz="3200" dirty="0" err="1">
                <a:solidFill>
                  <a:schemeClr val="bg1">
                    <a:lumMod val="85000"/>
                  </a:schemeClr>
                </a:solidFill>
                <a:latin typeface="Leelawadee" panose="020B0502040204020203" pitchFamily="34" charset="-34"/>
                <a:ea typeface="Tahoma" panose="020B0604030504040204" pitchFamily="34" charset="0"/>
                <a:cs typeface="Leelawadee" panose="020B0502040204020203" pitchFamily="34" charset="-34"/>
              </a:rPr>
              <a:t>target</a:t>
            </a:r>
            <a:endParaRPr lang="fr-CH" sz="3200" dirty="0">
              <a:solidFill>
                <a:schemeClr val="bg1">
                  <a:lumMod val="85000"/>
                </a:schemeClr>
              </a:solidFill>
              <a:latin typeface="Leelawadee" panose="020B0502040204020203" pitchFamily="34" charset="-34"/>
              <a:ea typeface="Tahoma" panose="020B0604030504040204" pitchFamily="34" charset="0"/>
              <a:cs typeface="Leelawadee" panose="020B0502040204020203" pitchFamily="34" charset="-34"/>
            </a:endParaRPr>
          </a:p>
        </p:txBody>
      </p:sp>
      <p:pic>
        <p:nvPicPr>
          <p:cNvPr id="4" name="Image 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ED1D499-8FE6-462E-A37E-5557A27CA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2" y="1742361"/>
            <a:ext cx="2382150" cy="4529441"/>
          </a:xfrm>
          <a:prstGeom prst="rect">
            <a:avLst/>
          </a:prstGeom>
        </p:spPr>
      </p:pic>
      <p:pic>
        <p:nvPicPr>
          <p:cNvPr id="6" name="Image 5" descr="Une image contenant lumière, extérieur, trafic, ciel&#10;&#10;Description générée automatiquement">
            <a:extLst>
              <a:ext uri="{FF2B5EF4-FFF2-40B4-BE49-F238E27FC236}">
                <a16:creationId xmlns:a16="http://schemas.microsoft.com/office/drawing/2014/main" id="{1EFED3FD-7CAC-4DBA-AB5E-FCC357D39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25206"/>
            <a:ext cx="2841657" cy="3983891"/>
          </a:xfrm>
          <a:prstGeom prst="rect">
            <a:avLst/>
          </a:prstGeom>
        </p:spPr>
      </p:pic>
      <p:sp>
        <p:nvSpPr>
          <p:cNvPr id="9" name="Espace réservé du pied de page 3">
            <a:extLst>
              <a:ext uri="{FF2B5EF4-FFF2-40B4-BE49-F238E27FC236}">
                <a16:creationId xmlns:a16="http://schemas.microsoft.com/office/drawing/2014/main" id="{8A1AD51E-5FFD-41A2-9239-3B529203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81530"/>
            <a:ext cx="12192000" cy="576471"/>
          </a:xfrm>
        </p:spPr>
        <p:txBody>
          <a:bodyPr/>
          <a:lstStyle/>
          <a:p>
            <a:r>
              <a:rPr lang="fr-CH" sz="2000" dirty="0">
                <a:latin typeface="Leelawadee" panose="020B0502040204020203" pitchFamily="34" charset="-34"/>
                <a:cs typeface="Leelawadee" panose="020B0502040204020203" pitchFamily="34" charset="-34"/>
              </a:rPr>
              <a:t>ML4NR                           Benoît Ruffray, I3-a, HEIA-FR – </a:t>
            </a:r>
            <a:r>
              <a:rPr lang="fr-CH" sz="2000" dirty="0">
                <a:solidFill>
                  <a:prstClr val="black">
                    <a:tint val="75000"/>
                  </a:prst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2019.09.03</a:t>
            </a:r>
            <a:endParaRPr lang="fr-CH" sz="20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46552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9284</TotalTime>
  <Words>953</Words>
  <Application>Microsoft Office PowerPoint</Application>
  <PresentationFormat>Grand écran</PresentationFormat>
  <Paragraphs>217</Paragraphs>
  <Slides>28</Slides>
  <Notes>27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Leelawadee</vt:lpstr>
      <vt:lpstr>Maiandra GD</vt:lpstr>
      <vt:lpstr>Thème Office</vt:lpstr>
      <vt:lpstr>ML4NR</vt:lpstr>
      <vt:lpstr>Audio records</vt:lpstr>
      <vt:lpstr>IRENE and Weaver</vt:lpstr>
      <vt:lpstr>Taking pictures</vt:lpstr>
      <vt:lpstr>Audio reconstruction</vt:lpstr>
      <vt:lpstr>Machine learning</vt:lpstr>
      <vt:lpstr>Objectives</vt:lpstr>
      <vt:lpstr>Prototype 0</vt:lpstr>
      <vt:lpstr>Prototype 1 - dataset</vt:lpstr>
      <vt:lpstr>Prototype 1 – first version</vt:lpstr>
      <vt:lpstr>Prototype 1 – second version</vt:lpstr>
      <vt:lpstr>Prototype 1 – third version</vt:lpstr>
      <vt:lpstr>Prototype 1 – third version</vt:lpstr>
      <vt:lpstr>Prototype 1 – Fine tuning</vt:lpstr>
      <vt:lpstr>Prototype 1 – Final Results</vt:lpstr>
      <vt:lpstr>Prototype 1 – Final Results</vt:lpstr>
      <vt:lpstr>Prototype 2 – Noisy images</vt:lpstr>
      <vt:lpstr>Prototype 2 – Fine tuning again</vt:lpstr>
      <vt:lpstr>Prototype 2 – Results</vt:lpstr>
      <vt:lpstr>Prototype 2 – Results</vt:lpstr>
      <vt:lpstr>Prototype 2 – Results</vt:lpstr>
      <vt:lpstr>Prototype 4</vt:lpstr>
      <vt:lpstr>Prototype 4 – Approach 1</vt:lpstr>
      <vt:lpstr>Prototype 4 – Approach 1</vt:lpstr>
      <vt:lpstr>Regrets</vt:lpstr>
      <vt:lpstr>Conclusion</vt:lpstr>
      <vt:lpstr>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GloveSign</dc:title>
  <dc:creator>Benoit Ruffray</dc:creator>
  <cp:lastModifiedBy>Benoit Ruffray</cp:lastModifiedBy>
  <cp:revision>93</cp:revision>
  <dcterms:created xsi:type="dcterms:W3CDTF">2018-10-15T15:23:39Z</dcterms:created>
  <dcterms:modified xsi:type="dcterms:W3CDTF">2019-09-02T20:12:06Z</dcterms:modified>
</cp:coreProperties>
</file>